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C89"/>
    <a:srgbClr val="E3EBF5"/>
    <a:srgbClr val="03DB1D"/>
    <a:srgbClr val="02AE1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EB4511-6D31-429C-A1BA-7A2035517143}"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EB4511-6D31-429C-A1BA-7A2035517143}"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EB4511-6D31-429C-A1BA-7A2035517143}" type="datetimeFigureOut">
              <a:rPr lang="en-US" smtClean="0"/>
              <a:pPr/>
              <a:t>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EB4511-6D31-429C-A1BA-7A2035517143}" type="datetimeFigureOut">
              <a:rPr lang="en-US" smtClean="0"/>
              <a:pPr/>
              <a:t>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EB4511-6D31-429C-A1BA-7A2035517143}" type="datetimeFigureOut">
              <a:rPr lang="en-US" smtClean="0"/>
              <a:pPr/>
              <a:t>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B4511-6D31-429C-A1BA-7A2035517143}" type="datetimeFigureOut">
              <a:rPr lang="en-US" smtClean="0"/>
              <a:pPr/>
              <a:t>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B4511-6D31-429C-A1BA-7A2035517143}" type="datetimeFigureOut">
              <a:rPr lang="en-US" smtClean="0"/>
              <a:pPr/>
              <a:t>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B4511-6D31-429C-A1BA-7A2035517143}" type="datetimeFigureOut">
              <a:rPr lang="en-US" smtClean="0"/>
              <a:pPr/>
              <a:t>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585C8-8C8C-4830-9AAE-F623366795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EB4511-6D31-429C-A1BA-7A2035517143}" type="datetimeFigureOut">
              <a:rPr lang="en-US" smtClean="0"/>
              <a:pPr/>
              <a:t>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585C8-8C8C-4830-9AAE-F623366795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2590799"/>
          </a:xfrm>
        </p:spPr>
        <p:txBody>
          <a:bodyPr>
            <a:normAutofit/>
          </a:bodyPr>
          <a:lstStyle/>
          <a:p>
            <a:r>
              <a:rPr lang="en-US" sz="6000" b="1" i="1" dirty="0" smtClean="0">
                <a:solidFill>
                  <a:srgbClr val="FFFF00"/>
                </a:solidFill>
                <a:latin typeface="Matura MT Script Capitals" pitchFamily="66" charset="0"/>
              </a:rPr>
              <a:t>Improving Air Quality</a:t>
            </a:r>
            <a:endParaRPr lang="en-US" sz="6000" b="1" i="1" dirty="0">
              <a:solidFill>
                <a:srgbClr val="FFFF00"/>
              </a:solidFill>
              <a:latin typeface="Matura MT Script Capitals" pitchFamily="66" charset="0"/>
            </a:endParaRPr>
          </a:p>
        </p:txBody>
      </p:sp>
      <p:sp>
        <p:nvSpPr>
          <p:cNvPr id="3" name="Subtitle 2"/>
          <p:cNvSpPr>
            <a:spLocks noGrp="1"/>
          </p:cNvSpPr>
          <p:nvPr>
            <p:ph type="subTitle" idx="1"/>
          </p:nvPr>
        </p:nvSpPr>
        <p:spPr>
          <a:xfrm>
            <a:off x="228600" y="4114800"/>
            <a:ext cx="8382000" cy="1524000"/>
          </a:xfrm>
        </p:spPr>
        <p:txBody>
          <a:bodyPr>
            <a:normAutofit/>
          </a:bodyPr>
          <a:lstStyle/>
          <a:p>
            <a:pPr algn="l"/>
            <a:r>
              <a:rPr lang="en-US" b="1" i="1" dirty="0" smtClean="0">
                <a:solidFill>
                  <a:srgbClr val="FFFF00"/>
                </a:solidFill>
                <a:latin typeface="Blackadder ITC" pitchFamily="82" charset="0"/>
              </a:rPr>
              <a:t>J</a:t>
            </a:r>
            <a:r>
              <a:rPr lang="en-US" b="1" i="1" dirty="0" smtClean="0">
                <a:solidFill>
                  <a:schemeClr val="bg2"/>
                </a:solidFill>
                <a:latin typeface="Blackadder ITC" pitchFamily="82" charset="0"/>
              </a:rPr>
              <a:t>u</a:t>
            </a:r>
            <a:r>
              <a:rPr lang="en-US" b="1" i="1" dirty="0" smtClean="0">
                <a:solidFill>
                  <a:srgbClr val="FFFF00"/>
                </a:solidFill>
                <a:latin typeface="Blackadder ITC" pitchFamily="82" charset="0"/>
              </a:rPr>
              <a:t>l</a:t>
            </a:r>
            <a:r>
              <a:rPr lang="en-US" b="1" i="1" dirty="0" smtClean="0">
                <a:solidFill>
                  <a:schemeClr val="bg2"/>
                </a:solidFill>
                <a:latin typeface="Blackadder ITC" pitchFamily="82" charset="0"/>
              </a:rPr>
              <a:t>i</a:t>
            </a:r>
            <a:r>
              <a:rPr lang="en-US" b="1" i="1" dirty="0" smtClean="0">
                <a:solidFill>
                  <a:srgbClr val="FFFF00"/>
                </a:solidFill>
                <a:latin typeface="Blackadder ITC" pitchFamily="82" charset="0"/>
              </a:rPr>
              <a:t>a </a:t>
            </a:r>
            <a:r>
              <a:rPr lang="en-US" b="1" i="1" dirty="0" err="1" smtClean="0">
                <a:solidFill>
                  <a:schemeClr val="bg2"/>
                </a:solidFill>
                <a:latin typeface="Blackadder ITC" pitchFamily="82" charset="0"/>
              </a:rPr>
              <a:t>G</a:t>
            </a:r>
            <a:r>
              <a:rPr lang="en-US" b="1" i="1" dirty="0" err="1" smtClean="0">
                <a:solidFill>
                  <a:srgbClr val="FFFF00"/>
                </a:solidFill>
                <a:latin typeface="Blackadder ITC" pitchFamily="82" charset="0"/>
              </a:rPr>
              <a:t>e</a:t>
            </a:r>
            <a:r>
              <a:rPr lang="en-US" b="1" i="1" dirty="0" err="1" smtClean="0">
                <a:solidFill>
                  <a:schemeClr val="bg2"/>
                </a:solidFill>
                <a:latin typeface="Blackadder ITC" pitchFamily="82" charset="0"/>
              </a:rPr>
              <a:t>n</a:t>
            </a:r>
            <a:r>
              <a:rPr lang="en-US" b="1" i="1" dirty="0" err="1" smtClean="0">
                <a:solidFill>
                  <a:srgbClr val="FFFF00"/>
                </a:solidFill>
                <a:latin typeface="Blackadder ITC" pitchFamily="82" charset="0"/>
              </a:rPr>
              <a:t>e</a:t>
            </a:r>
            <a:r>
              <a:rPr lang="en-US" b="1" i="1" dirty="0" err="1" smtClean="0">
                <a:solidFill>
                  <a:schemeClr val="bg2"/>
                </a:solidFill>
                <a:latin typeface="Blackadder ITC" pitchFamily="82" charset="0"/>
              </a:rPr>
              <a:t>r</a:t>
            </a:r>
            <a:r>
              <a:rPr lang="en-US" b="1" i="1" dirty="0" err="1" smtClean="0">
                <a:solidFill>
                  <a:srgbClr val="FFFF00"/>
                </a:solidFill>
                <a:latin typeface="Blackadder ITC" pitchFamily="82" charset="0"/>
              </a:rPr>
              <a:t>y</a:t>
            </a:r>
            <a:r>
              <a:rPr lang="en-US" b="1" i="1" dirty="0" smtClean="0">
                <a:solidFill>
                  <a:srgbClr val="FFFF00"/>
                </a:solidFill>
                <a:latin typeface="Blackadder ITC" pitchFamily="82" charset="0"/>
              </a:rPr>
              <a:t>                                                       </a:t>
            </a:r>
            <a:r>
              <a:rPr lang="en-US" b="1" i="1" dirty="0" err="1" smtClean="0">
                <a:solidFill>
                  <a:schemeClr val="bg1"/>
                </a:solidFill>
                <a:latin typeface="Blackadder ITC" pitchFamily="82" charset="0"/>
              </a:rPr>
              <a:t>A</a:t>
            </a:r>
            <a:r>
              <a:rPr lang="en-US" b="1" i="1" dirty="0" err="1" smtClean="0">
                <a:solidFill>
                  <a:srgbClr val="FFFF00"/>
                </a:solidFill>
                <a:latin typeface="Blackadder ITC" pitchFamily="82" charset="0"/>
              </a:rPr>
              <a:t>l</a:t>
            </a:r>
            <a:r>
              <a:rPr lang="en-US" b="1" i="1" dirty="0" err="1" smtClean="0">
                <a:solidFill>
                  <a:schemeClr val="bg1"/>
                </a:solidFill>
                <a:latin typeface="Blackadder ITC" pitchFamily="82" charset="0"/>
              </a:rPr>
              <a:t>y</a:t>
            </a:r>
            <a:r>
              <a:rPr lang="en-US" b="1" i="1" dirty="0" err="1" smtClean="0">
                <a:solidFill>
                  <a:srgbClr val="FFFF00"/>
                </a:solidFill>
                <a:latin typeface="Blackadder ITC" pitchFamily="82" charset="0"/>
              </a:rPr>
              <a:t>s</a:t>
            </a:r>
            <a:r>
              <a:rPr lang="en-US" b="1" i="1" dirty="0" err="1" smtClean="0">
                <a:solidFill>
                  <a:schemeClr val="bg1"/>
                </a:solidFill>
                <a:latin typeface="Blackadder ITC" pitchFamily="82" charset="0"/>
              </a:rPr>
              <a:t>i</a:t>
            </a:r>
            <a:r>
              <a:rPr lang="en-US" b="1" i="1" dirty="0" err="1" smtClean="0">
                <a:solidFill>
                  <a:srgbClr val="FFFF00"/>
                </a:solidFill>
                <a:latin typeface="Blackadder ITC" pitchFamily="82" charset="0"/>
              </a:rPr>
              <a:t>a</a:t>
            </a:r>
            <a:r>
              <a:rPr lang="en-US" b="1" i="1" dirty="0" smtClean="0">
                <a:solidFill>
                  <a:schemeClr val="bg1"/>
                </a:solidFill>
                <a:latin typeface="Blackadder ITC" pitchFamily="82" charset="0"/>
              </a:rPr>
              <a:t> B</a:t>
            </a:r>
            <a:r>
              <a:rPr lang="en-US" b="1" i="1" dirty="0" smtClean="0">
                <a:solidFill>
                  <a:srgbClr val="FFFF00"/>
                </a:solidFill>
                <a:latin typeface="Blackadder ITC" pitchFamily="82" charset="0"/>
              </a:rPr>
              <a:t>r</a:t>
            </a:r>
            <a:r>
              <a:rPr lang="en-US" b="1" i="1" dirty="0" smtClean="0">
                <a:solidFill>
                  <a:schemeClr val="bg1"/>
                </a:solidFill>
                <a:latin typeface="Blackadder ITC" pitchFamily="82" charset="0"/>
              </a:rPr>
              <a:t>o</a:t>
            </a:r>
            <a:r>
              <a:rPr lang="en-US" b="1" i="1" dirty="0" smtClean="0">
                <a:solidFill>
                  <a:srgbClr val="FFFF00"/>
                </a:solidFill>
                <a:latin typeface="Blackadder ITC" pitchFamily="82" charset="0"/>
              </a:rPr>
              <a:t>wn</a:t>
            </a:r>
            <a:endParaRPr lang="en-US" b="1" i="1" dirty="0" smtClean="0">
              <a:solidFill>
                <a:schemeClr val="bg1"/>
              </a:solidFill>
              <a:latin typeface="Blackadder ITC" pitchFamily="82" charset="0"/>
            </a:endParaRPr>
          </a:p>
          <a:p>
            <a:pPr algn="l"/>
            <a:r>
              <a:rPr lang="en-US" b="1" i="1" dirty="0" smtClean="0">
                <a:solidFill>
                  <a:srgbClr val="FFFF00"/>
                </a:solidFill>
                <a:latin typeface="Blackadder ITC" pitchFamily="82" charset="0"/>
              </a:rPr>
              <a:t> C</a:t>
            </a:r>
            <a:r>
              <a:rPr lang="en-US" b="1" i="1" dirty="0" smtClean="0">
                <a:solidFill>
                  <a:schemeClr val="bg1"/>
                </a:solidFill>
                <a:latin typeface="Blackadder ITC" pitchFamily="82" charset="0"/>
              </a:rPr>
              <a:t>h</a:t>
            </a:r>
            <a:r>
              <a:rPr lang="en-US" b="1" i="1" dirty="0" smtClean="0">
                <a:solidFill>
                  <a:srgbClr val="FFFF00"/>
                </a:solidFill>
                <a:latin typeface="Blackadder ITC" pitchFamily="82" charset="0"/>
              </a:rPr>
              <a:t>a</a:t>
            </a:r>
            <a:r>
              <a:rPr lang="en-US" b="1" i="1" dirty="0" smtClean="0">
                <a:solidFill>
                  <a:schemeClr val="bg1"/>
                </a:solidFill>
                <a:latin typeface="Blackadder ITC" pitchFamily="82" charset="0"/>
              </a:rPr>
              <a:t>r</a:t>
            </a:r>
            <a:r>
              <a:rPr lang="en-US" b="1" i="1" dirty="0" smtClean="0">
                <a:solidFill>
                  <a:srgbClr val="FFFF00"/>
                </a:solidFill>
                <a:latin typeface="Blackadder ITC" pitchFamily="82" charset="0"/>
              </a:rPr>
              <a:t>l</a:t>
            </a:r>
            <a:r>
              <a:rPr lang="en-US" b="1" i="1" dirty="0" smtClean="0">
                <a:solidFill>
                  <a:schemeClr val="bg1"/>
                </a:solidFill>
                <a:latin typeface="Blackadder ITC" pitchFamily="82" charset="0"/>
              </a:rPr>
              <a:t>e</a:t>
            </a:r>
            <a:r>
              <a:rPr lang="en-US" b="1" i="1" dirty="0" smtClean="0">
                <a:solidFill>
                  <a:srgbClr val="FFFF00"/>
                </a:solidFill>
                <a:latin typeface="Blackadder ITC" pitchFamily="82" charset="0"/>
              </a:rPr>
              <a:t>s</a:t>
            </a:r>
            <a:r>
              <a:rPr lang="en-US" b="1" i="1" dirty="0" smtClean="0">
                <a:solidFill>
                  <a:schemeClr val="bg1"/>
                </a:solidFill>
                <a:latin typeface="Blackadder ITC" pitchFamily="82" charset="0"/>
              </a:rPr>
              <a:t> </a:t>
            </a:r>
            <a:r>
              <a:rPr lang="en-US" b="1" i="1" dirty="0" err="1" smtClean="0">
                <a:solidFill>
                  <a:schemeClr val="bg1"/>
                </a:solidFill>
                <a:latin typeface="Blackadder ITC" pitchFamily="82" charset="0"/>
              </a:rPr>
              <a:t>H</a:t>
            </a:r>
            <a:r>
              <a:rPr lang="en-US" b="1" i="1" dirty="0" err="1" smtClean="0">
                <a:solidFill>
                  <a:srgbClr val="FFFF00"/>
                </a:solidFill>
                <a:latin typeface="Blackadder ITC" pitchFamily="82" charset="0"/>
              </a:rPr>
              <a:t>o</a:t>
            </a:r>
            <a:r>
              <a:rPr lang="en-US" b="1" i="1" dirty="0" err="1" smtClean="0">
                <a:solidFill>
                  <a:schemeClr val="bg1"/>
                </a:solidFill>
                <a:latin typeface="Blackadder ITC" pitchFamily="82" charset="0"/>
              </a:rPr>
              <a:t>a</a:t>
            </a:r>
            <a:r>
              <a:rPr lang="en-US" b="1" i="1" dirty="0" err="1" smtClean="0">
                <a:solidFill>
                  <a:srgbClr val="FFFF00"/>
                </a:solidFill>
                <a:latin typeface="Blackadder ITC" pitchFamily="82" charset="0"/>
              </a:rPr>
              <a:t>t</a:t>
            </a:r>
            <a:r>
              <a:rPr lang="en-US" b="1" i="1" dirty="0" err="1" smtClean="0">
                <a:solidFill>
                  <a:schemeClr val="bg1"/>
                </a:solidFill>
                <a:latin typeface="Blackadder ITC" pitchFamily="82" charset="0"/>
              </a:rPr>
              <a:t>s</a:t>
            </a:r>
            <a:r>
              <a:rPr lang="en-US" b="1" i="1" dirty="0" smtClean="0">
                <a:solidFill>
                  <a:schemeClr val="bg1"/>
                </a:solidFill>
                <a:latin typeface="Blackadder ITC" pitchFamily="82" charset="0"/>
              </a:rPr>
              <a:t>                                                     </a:t>
            </a:r>
            <a:r>
              <a:rPr lang="en-US" b="1" i="1" dirty="0" smtClean="0">
                <a:solidFill>
                  <a:schemeClr val="bg2"/>
                </a:solidFill>
                <a:latin typeface="Blackadder ITC" pitchFamily="82" charset="0"/>
              </a:rPr>
              <a:t>J</a:t>
            </a:r>
            <a:r>
              <a:rPr lang="en-US" b="1" i="1" dirty="0" smtClean="0">
                <a:solidFill>
                  <a:srgbClr val="FFFF00"/>
                </a:solidFill>
                <a:latin typeface="Blackadder ITC" pitchFamily="82" charset="0"/>
              </a:rPr>
              <a:t>e</a:t>
            </a:r>
            <a:r>
              <a:rPr lang="en-US" b="1" i="1" dirty="0" smtClean="0">
                <a:solidFill>
                  <a:schemeClr val="bg2"/>
                </a:solidFill>
                <a:latin typeface="Blackadder ITC" pitchFamily="82" charset="0"/>
              </a:rPr>
              <a:t>s</a:t>
            </a:r>
            <a:r>
              <a:rPr lang="en-US" b="1" i="1" dirty="0" smtClean="0">
                <a:solidFill>
                  <a:srgbClr val="FFFF00"/>
                </a:solidFill>
                <a:latin typeface="Blackadder ITC" pitchFamily="82" charset="0"/>
              </a:rPr>
              <a:t>s</a:t>
            </a:r>
            <a:r>
              <a:rPr lang="en-US" b="1" i="1" dirty="0" smtClean="0">
                <a:solidFill>
                  <a:schemeClr val="bg2"/>
                </a:solidFill>
                <a:latin typeface="Blackadder ITC" pitchFamily="82" charset="0"/>
              </a:rPr>
              <a:t>i</a:t>
            </a:r>
            <a:r>
              <a:rPr lang="en-US" b="1" i="1" dirty="0" smtClean="0">
                <a:solidFill>
                  <a:srgbClr val="FFFF00"/>
                </a:solidFill>
                <a:latin typeface="Blackadder ITC" pitchFamily="82" charset="0"/>
              </a:rPr>
              <a:t>c</a:t>
            </a:r>
            <a:r>
              <a:rPr lang="en-US" b="1" i="1" dirty="0" smtClean="0">
                <a:solidFill>
                  <a:schemeClr val="bg2"/>
                </a:solidFill>
                <a:latin typeface="Blackadder ITC" pitchFamily="82" charset="0"/>
              </a:rPr>
              <a:t>a </a:t>
            </a:r>
            <a:r>
              <a:rPr lang="en-US" b="1" i="1" dirty="0" smtClean="0">
                <a:solidFill>
                  <a:srgbClr val="FFFF00"/>
                </a:solidFill>
                <a:latin typeface="Blackadder ITC" pitchFamily="82" charset="0"/>
              </a:rPr>
              <a:t>W</a:t>
            </a:r>
            <a:r>
              <a:rPr lang="en-US" b="1" i="1" dirty="0" smtClean="0">
                <a:solidFill>
                  <a:schemeClr val="bg2"/>
                </a:solidFill>
                <a:latin typeface="Blackadder ITC" pitchFamily="82" charset="0"/>
              </a:rPr>
              <a:t>e</a:t>
            </a:r>
            <a:r>
              <a:rPr lang="en-US" b="1" i="1" dirty="0" smtClean="0">
                <a:solidFill>
                  <a:srgbClr val="FFFF00"/>
                </a:solidFill>
                <a:latin typeface="Blackadder ITC" pitchFamily="82" charset="0"/>
              </a:rPr>
              <a:t>b</a:t>
            </a:r>
            <a:r>
              <a:rPr lang="en-US" b="1" i="1" dirty="0" smtClean="0">
                <a:solidFill>
                  <a:schemeClr val="bg2"/>
                </a:solidFill>
                <a:latin typeface="Blackadder ITC" pitchFamily="82" charset="0"/>
              </a:rPr>
              <a:t>e</a:t>
            </a:r>
            <a:r>
              <a:rPr lang="en-US" b="1" i="1" dirty="0" smtClean="0">
                <a:solidFill>
                  <a:srgbClr val="FFFF00"/>
                </a:solidFill>
                <a:latin typeface="Blackadder ITC" pitchFamily="82" charset="0"/>
              </a:rPr>
              <a:t>r</a:t>
            </a:r>
            <a:endParaRPr lang="en-US" b="1" i="1" dirty="0">
              <a:solidFill>
                <a:srgbClr val="FFFF00"/>
              </a:solidFill>
              <a:latin typeface="Blackadder ITC"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b="1" i="1" dirty="0" smtClean="0">
                <a:solidFill>
                  <a:schemeClr val="accent6">
                    <a:lumMod val="75000"/>
                  </a:schemeClr>
                </a:solidFill>
                <a:latin typeface="Blackadder ITC" pitchFamily="82" charset="0"/>
              </a:rPr>
              <a:t>History  of  Air  Pollution</a:t>
            </a:r>
            <a:endParaRPr lang="en-US" b="1" i="1" dirty="0">
              <a:solidFill>
                <a:schemeClr val="accent6">
                  <a:lumMod val="75000"/>
                </a:schemeClr>
              </a:solidFill>
              <a:latin typeface="Blackadder ITC" pitchFamily="82" charset="0"/>
            </a:endParaRPr>
          </a:p>
        </p:txBody>
      </p:sp>
      <p:sp>
        <p:nvSpPr>
          <p:cNvPr id="3" name="Content Placeholder 2"/>
          <p:cNvSpPr>
            <a:spLocks noGrp="1"/>
          </p:cNvSpPr>
          <p:nvPr>
            <p:ph idx="1"/>
          </p:nvPr>
        </p:nvSpPr>
        <p:spPr>
          <a:xfrm>
            <a:off x="457200" y="990600"/>
            <a:ext cx="8229600" cy="5638800"/>
          </a:xfrm>
        </p:spPr>
        <p:txBody>
          <a:bodyPr>
            <a:normAutofit/>
          </a:bodyPr>
          <a:lstStyle/>
          <a:p>
            <a:pPr>
              <a:buFont typeface="Wingdings" pitchFamily="2" charset="2"/>
              <a:buChar char="Ø"/>
            </a:pPr>
            <a:r>
              <a:rPr lang="en-US" b="1" i="1" dirty="0" smtClean="0">
                <a:solidFill>
                  <a:schemeClr val="accent6">
                    <a:lumMod val="75000"/>
                  </a:schemeClr>
                </a:solidFill>
                <a:latin typeface="Baskerville Old Face" pitchFamily="18" charset="0"/>
              </a:rPr>
              <a:t>Back in the middle age the usage of coal caused Air pollution in London and spread fast</a:t>
            </a:r>
          </a:p>
          <a:p>
            <a:pPr>
              <a:buFont typeface="Wingdings" pitchFamily="2" charset="2"/>
              <a:buChar char="Ø"/>
            </a:pPr>
            <a:r>
              <a:rPr lang="en-US" b="1" i="1" dirty="0" smtClean="0">
                <a:solidFill>
                  <a:schemeClr val="accent6">
                    <a:lumMod val="75000"/>
                  </a:schemeClr>
                </a:solidFill>
                <a:latin typeface="Baskerville Old Face" pitchFamily="18" charset="0"/>
              </a:rPr>
              <a:t>Documentation of poor urban air problems have gone back to the 16</a:t>
            </a:r>
            <a:r>
              <a:rPr lang="en-US" b="1" i="1" baseline="30000" dirty="0" smtClean="0">
                <a:solidFill>
                  <a:schemeClr val="accent6">
                    <a:lumMod val="75000"/>
                  </a:schemeClr>
                </a:solidFill>
                <a:latin typeface="Baskerville Old Face" pitchFamily="18" charset="0"/>
              </a:rPr>
              <a:t>th</a:t>
            </a:r>
            <a:r>
              <a:rPr lang="en-US" b="1" i="1" dirty="0" smtClean="0">
                <a:solidFill>
                  <a:schemeClr val="accent6">
                    <a:lumMod val="75000"/>
                  </a:schemeClr>
                </a:solidFill>
                <a:latin typeface="Baskerville Old Face" pitchFamily="18" charset="0"/>
              </a:rPr>
              <a:t> century </a:t>
            </a:r>
          </a:p>
          <a:p>
            <a:pPr>
              <a:buFont typeface="Wingdings" pitchFamily="2" charset="2"/>
              <a:buChar char="Ø"/>
            </a:pPr>
            <a:r>
              <a:rPr lang="en-US" b="1" i="1" dirty="0" smtClean="0">
                <a:solidFill>
                  <a:schemeClr val="accent6">
                    <a:lumMod val="75000"/>
                  </a:schemeClr>
                </a:solidFill>
                <a:latin typeface="Baskerville Old Face" pitchFamily="18" charset="0"/>
              </a:rPr>
              <a:t>In 1940 Los Angeles, California became one of the first  city in the U.S to  experience sever air pollution problem called gas attacks. LA location makes it susceptible to accumulation of auto  exhaust and emissions from local petroleum refineries</a:t>
            </a:r>
            <a:endParaRPr lang="en-US" b="1" i="1" dirty="0">
              <a:solidFill>
                <a:schemeClr val="accent6">
                  <a:lumMod val="75000"/>
                </a:schemeClr>
              </a:solidFill>
              <a:latin typeface="Baskerville Old Fac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1000" r="-3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799" y="274638"/>
            <a:ext cx="304800" cy="1143000"/>
          </a:xfrm>
        </p:spPr>
        <p:txBody>
          <a:bodyPr/>
          <a:lstStyle/>
          <a:p>
            <a:endParaRPr lang="en-US" dirty="0"/>
          </a:p>
        </p:txBody>
      </p:sp>
      <p:sp>
        <p:nvSpPr>
          <p:cNvPr id="3" name="Content Placeholder 2"/>
          <p:cNvSpPr>
            <a:spLocks noGrp="1"/>
          </p:cNvSpPr>
          <p:nvPr>
            <p:ph idx="1"/>
          </p:nvPr>
        </p:nvSpPr>
        <p:spPr>
          <a:xfrm>
            <a:off x="457200" y="533400"/>
            <a:ext cx="8229600" cy="5592763"/>
          </a:xfrm>
        </p:spPr>
        <p:txBody>
          <a:bodyPr/>
          <a:lstStyle/>
          <a:p>
            <a:r>
              <a:rPr lang="en-US" dirty="0" smtClean="0">
                <a:solidFill>
                  <a:schemeClr val="bg1"/>
                </a:solidFill>
              </a:rPr>
              <a:t>“Air pollution is caused by a wide variety of things. The earth is great at cleaning the </a:t>
            </a:r>
            <a:r>
              <a:rPr lang="en-US" dirty="0" smtClean="0"/>
              <a:t>air on </a:t>
            </a:r>
            <a:r>
              <a:rPr lang="en-US" dirty="0" smtClean="0">
                <a:solidFill>
                  <a:schemeClr val="bg1"/>
                </a:solidFill>
              </a:rPr>
              <a:t>its own. However, air pollution has grown </a:t>
            </a:r>
            <a:r>
              <a:rPr lang="en-US" dirty="0" smtClean="0"/>
              <a:t>so </a:t>
            </a:r>
            <a:r>
              <a:rPr lang="en-US" dirty="0" smtClean="0">
                <a:solidFill>
                  <a:schemeClr val="bg1"/>
                </a:solidFill>
              </a:rPr>
              <a:t>much, the earth can no longer clean all of it. This is starting to have adverse effects on the environment such as causing acid rain, smog </a:t>
            </a:r>
            <a:r>
              <a:rPr lang="en-US" dirty="0" smtClean="0"/>
              <a:t>an</a:t>
            </a:r>
            <a:r>
              <a:rPr lang="en-US" dirty="0" smtClean="0">
                <a:solidFill>
                  <a:schemeClr val="bg1"/>
                </a:solidFill>
              </a:rPr>
              <a:t>d a wide variety of health problems.”</a:t>
            </a:r>
          </a:p>
          <a:p>
            <a:pPr>
              <a:buNone/>
            </a:pPr>
            <a:r>
              <a:rPr lang="en-US" dirty="0" smtClean="0">
                <a:solidFill>
                  <a:schemeClr val="bg1"/>
                </a:solidFill>
              </a:rPr>
              <a:t>       </a:t>
            </a:r>
            <a:r>
              <a:rPr lang="en-US" dirty="0" smtClean="0"/>
              <a:t>     - Nic</a:t>
            </a:r>
            <a:r>
              <a:rPr lang="en-US" dirty="0" smtClean="0">
                <a:solidFill>
                  <a:schemeClr val="bg1"/>
                </a:solidFill>
              </a:rPr>
              <a:t>ole </a:t>
            </a:r>
            <a:r>
              <a:rPr lang="en-US" dirty="0" err="1" smtClean="0">
                <a:solidFill>
                  <a:schemeClr val="bg1"/>
                </a:solidFill>
              </a:rPr>
              <a:t>Lbamarco</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7000" r="-3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flipH="1">
            <a:off x="228597" y="0"/>
            <a:ext cx="8534401" cy="457200"/>
          </a:xfrm>
        </p:spPr>
        <p:txBody>
          <a:bodyPr>
            <a:normAutofit fontScale="90000"/>
          </a:bodyPr>
          <a:lstStyle/>
          <a:p>
            <a:pPr algn="l"/>
            <a:r>
              <a:rPr lang="en-US" dirty="0" smtClean="0"/>
              <a:t> </a:t>
            </a:r>
            <a:r>
              <a:rPr lang="en-US" dirty="0" smtClean="0"/>
              <a:t>      </a:t>
            </a:r>
            <a:r>
              <a:rPr lang="en-US" b="1" i="1" dirty="0" smtClean="0">
                <a:solidFill>
                  <a:schemeClr val="accent6">
                    <a:lumMod val="75000"/>
                  </a:schemeClr>
                </a:solidFill>
                <a:latin typeface="Bell MT" pitchFamily="18" charset="0"/>
              </a:rPr>
              <a:t>problem                   Improvement</a:t>
            </a:r>
            <a:r>
              <a:rPr lang="en-US" b="1" i="1" dirty="0" smtClean="0">
                <a:solidFill>
                  <a:schemeClr val="accent6">
                    <a:lumMod val="75000"/>
                  </a:schemeClr>
                </a:solidFill>
                <a:latin typeface="Bell MT" pitchFamily="18" charset="0"/>
              </a:rPr>
              <a:t>     </a:t>
            </a:r>
            <a:endParaRPr lang="en-US" b="1" i="1" dirty="0">
              <a:solidFill>
                <a:schemeClr val="accent6">
                  <a:lumMod val="75000"/>
                </a:schemeClr>
              </a:solidFill>
              <a:latin typeface="Bell MT" pitchFamily="18" charset="0"/>
            </a:endParaRPr>
          </a:p>
        </p:txBody>
      </p:sp>
      <p:sp>
        <p:nvSpPr>
          <p:cNvPr id="5" name="Content Placeholder 4"/>
          <p:cNvSpPr>
            <a:spLocks noGrp="1"/>
          </p:cNvSpPr>
          <p:nvPr>
            <p:ph sz="half" idx="1"/>
          </p:nvPr>
        </p:nvSpPr>
        <p:spPr>
          <a:xfrm>
            <a:off x="457200" y="609600"/>
            <a:ext cx="4038600" cy="5516563"/>
          </a:xfrm>
        </p:spPr>
        <p:txBody>
          <a:bodyPr>
            <a:normAutofit fontScale="92500"/>
          </a:bodyPr>
          <a:lstStyle/>
          <a:p>
            <a:r>
              <a:rPr lang="en-US" b="1" u="sng" dirty="0" smtClean="0">
                <a:solidFill>
                  <a:srgbClr val="03DB1D"/>
                </a:solidFill>
                <a:latin typeface="Agency FB" pitchFamily="34" charset="0"/>
              </a:rPr>
              <a:t>Combustion Engine Exhaust</a:t>
            </a:r>
          </a:p>
          <a:p>
            <a:pPr>
              <a:buFont typeface="Wingdings" pitchFamily="2" charset="2"/>
              <a:buChar char="ü"/>
            </a:pPr>
            <a:r>
              <a:rPr lang="en-US" b="1" dirty="0" smtClean="0">
                <a:latin typeface="Arno Pro" pitchFamily="18" charset="0"/>
              </a:rPr>
              <a:t>Cars, trucks, jet airplanes and other combustion engine vehicles cause air pollution. The exhaust </a:t>
            </a:r>
            <a:r>
              <a:rPr lang="en-US" b="1" dirty="0" smtClean="0">
                <a:solidFill>
                  <a:schemeClr val="tx1">
                    <a:lumMod val="65000"/>
                    <a:lumOff val="35000"/>
                  </a:schemeClr>
                </a:solidFill>
                <a:latin typeface="Arno Pro" pitchFamily="18" charset="0"/>
              </a:rPr>
              <a:t>from these contains carbon monoxide, nitrous oxide and gaseous oxide.  which creates smog. </a:t>
            </a:r>
            <a:r>
              <a:rPr lang="en-US" b="1" dirty="0" smtClean="0">
                <a:solidFill>
                  <a:schemeClr val="bg1">
                    <a:lumMod val="75000"/>
                  </a:schemeClr>
                </a:solidFill>
                <a:latin typeface="Arno Pro" pitchFamily="18" charset="0"/>
              </a:rPr>
              <a:t>Which causes respiratory health problems and holes in the ozone layer.</a:t>
            </a:r>
          </a:p>
        </p:txBody>
      </p:sp>
      <p:sp>
        <p:nvSpPr>
          <p:cNvPr id="8" name="Content Placeholder 7"/>
          <p:cNvSpPr>
            <a:spLocks noGrp="1"/>
          </p:cNvSpPr>
          <p:nvPr>
            <p:ph sz="half" idx="2"/>
          </p:nvPr>
        </p:nvSpPr>
        <p:spPr>
          <a:xfrm>
            <a:off x="4648200" y="838200"/>
            <a:ext cx="4038600" cy="5287963"/>
          </a:xfrm>
        </p:spPr>
        <p:txBody>
          <a:bodyPr/>
          <a:lstStyle/>
          <a:p>
            <a:pPr>
              <a:buFont typeface="Wingdings" pitchFamily="2" charset="2"/>
              <a:buChar char="ü"/>
            </a:pPr>
            <a:r>
              <a:rPr lang="en-US" dirty="0" smtClean="0">
                <a:solidFill>
                  <a:schemeClr val="tx1">
                    <a:lumMod val="75000"/>
                    <a:lumOff val="25000"/>
                  </a:schemeClr>
                </a:solidFill>
              </a:rPr>
              <a:t>A way to stop this type of air pollution is to use cars that use none or almost no gasoline, like electric cars. </a:t>
            </a:r>
            <a:endParaRPr lang="en-US" dirty="0">
              <a:solidFill>
                <a:schemeClr val="tx1">
                  <a:lumMod val="75000"/>
                  <a:lumOff val="25000"/>
                </a:schemeClr>
              </a:solidFill>
            </a:endParaRPr>
          </a:p>
        </p:txBody>
      </p:sp>
      <p:pic>
        <p:nvPicPr>
          <p:cNvPr id="9" name="Content Placeholder 6" descr="flybo1.jpg"/>
          <p:cNvPicPr>
            <a:picLocks noChangeAspect="1"/>
          </p:cNvPicPr>
          <p:nvPr/>
        </p:nvPicPr>
        <p:blipFill>
          <a:blip r:embed="rId3" cstate="print"/>
          <a:stretch>
            <a:fillRect/>
          </a:stretch>
        </p:blipFill>
        <p:spPr>
          <a:xfrm>
            <a:off x="4724400" y="2971800"/>
            <a:ext cx="4038600" cy="2819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r>
              <a:rPr lang="en-US" b="1" i="1" dirty="0" smtClean="0">
                <a:solidFill>
                  <a:schemeClr val="tx1">
                    <a:lumMod val="75000"/>
                    <a:lumOff val="25000"/>
                  </a:schemeClr>
                </a:solidFill>
                <a:latin typeface="Bell MT" pitchFamily="18" charset="0"/>
              </a:rPr>
              <a:t>problem                   Improvement</a:t>
            </a:r>
            <a:endParaRPr lang="en-US" dirty="0">
              <a:solidFill>
                <a:schemeClr val="tx1">
                  <a:lumMod val="75000"/>
                  <a:lumOff val="25000"/>
                </a:schemeClr>
              </a:solidFill>
            </a:endParaRPr>
          </a:p>
        </p:txBody>
      </p:sp>
      <p:sp>
        <p:nvSpPr>
          <p:cNvPr id="3" name="Content Placeholder 2"/>
          <p:cNvSpPr>
            <a:spLocks noGrp="1"/>
          </p:cNvSpPr>
          <p:nvPr>
            <p:ph sz="half" idx="1"/>
          </p:nvPr>
        </p:nvSpPr>
        <p:spPr>
          <a:xfrm>
            <a:off x="457200" y="1066800"/>
            <a:ext cx="4038600" cy="5410200"/>
          </a:xfrm>
        </p:spPr>
        <p:txBody>
          <a:bodyPr>
            <a:normAutofit fontScale="92500"/>
          </a:bodyPr>
          <a:lstStyle/>
          <a:p>
            <a:pPr algn="ctr">
              <a:buNone/>
            </a:pPr>
            <a:r>
              <a:rPr lang="en-US" b="1" i="1" u="sng" dirty="0" smtClean="0"/>
              <a:t>Buildings</a:t>
            </a:r>
          </a:p>
          <a:p>
            <a:pPr>
              <a:buFont typeface="Wingdings" pitchFamily="2" charset="2"/>
              <a:buChar char="v"/>
            </a:pPr>
            <a:r>
              <a:rPr lang="en-US" b="1" i="1" dirty="0" smtClean="0">
                <a:solidFill>
                  <a:schemeClr val="bg2">
                    <a:lumMod val="10000"/>
                  </a:schemeClr>
                </a:solidFill>
              </a:rPr>
              <a:t>Factories, office </a:t>
            </a:r>
            <a:r>
              <a:rPr lang="en-US" b="1" i="1" dirty="0" smtClean="0">
                <a:solidFill>
                  <a:schemeClr val="bg2">
                    <a:lumMod val="10000"/>
                  </a:schemeClr>
                </a:solidFill>
              </a:rPr>
              <a:t>building homes, </a:t>
            </a:r>
            <a:r>
              <a:rPr lang="en-US" b="1" i="1" dirty="0" smtClean="0">
                <a:solidFill>
                  <a:schemeClr val="bg2">
                    <a:lumMod val="10000"/>
                  </a:schemeClr>
                </a:solidFill>
              </a:rPr>
              <a:t>and power-generating stations burn fossil fuels, which cause air pollution. The burning of oil and </a:t>
            </a:r>
            <a:r>
              <a:rPr lang="en-US" b="1" i="1" dirty="0" smtClean="0">
                <a:solidFill>
                  <a:schemeClr val="bg2">
                    <a:lumMod val="10000"/>
                  </a:schemeClr>
                </a:solidFill>
              </a:rPr>
              <a:t>coal, </a:t>
            </a:r>
            <a:r>
              <a:rPr lang="en-US" b="1" i="1" dirty="0" smtClean="0">
                <a:solidFill>
                  <a:schemeClr val="bg2">
                    <a:lumMod val="10000"/>
                  </a:schemeClr>
                </a:solidFill>
              </a:rPr>
              <a:t>also contributes to smog. This air pollution destroys plants, damages buildings and creates oxidation on iron.</a:t>
            </a:r>
            <a:endParaRPr lang="en-US" b="1" i="1" dirty="0">
              <a:solidFill>
                <a:schemeClr val="bg2">
                  <a:lumMod val="10000"/>
                </a:schemeClr>
              </a:solidFill>
            </a:endParaRPr>
          </a:p>
        </p:txBody>
      </p:sp>
      <p:sp>
        <p:nvSpPr>
          <p:cNvPr id="4" name="Content Placeholder 3"/>
          <p:cNvSpPr>
            <a:spLocks noGrp="1"/>
          </p:cNvSpPr>
          <p:nvPr>
            <p:ph sz="half" idx="2"/>
          </p:nvPr>
        </p:nvSpPr>
        <p:spPr>
          <a:xfrm>
            <a:off x="4648200" y="1066800"/>
            <a:ext cx="4038600" cy="5410200"/>
          </a:xfrm>
        </p:spPr>
        <p:txBody>
          <a:bodyPr>
            <a:normAutofit fontScale="92500"/>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282</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Improving Air Quality</vt:lpstr>
      <vt:lpstr>History  of  Air  Pollution</vt:lpstr>
      <vt:lpstr>Slide 3</vt:lpstr>
      <vt:lpstr>       problem                   Improvement     </vt:lpstr>
      <vt:lpstr>problem                   Improvement</vt:lpstr>
    </vt:vector>
  </TitlesOfParts>
  <Company>HASD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air quality</dc:title>
  <dc:creator>User</dc:creator>
  <cp:lastModifiedBy>Hazleton Area School District</cp:lastModifiedBy>
  <cp:revision>26</cp:revision>
  <dcterms:created xsi:type="dcterms:W3CDTF">2010-01-26T13:12:34Z</dcterms:created>
  <dcterms:modified xsi:type="dcterms:W3CDTF">2010-02-02T19:32:00Z</dcterms:modified>
</cp:coreProperties>
</file>